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1" r:id="rId2"/>
    <p:sldId id="299" r:id="rId3"/>
    <p:sldId id="301" r:id="rId4"/>
    <p:sldId id="298" r:id="rId5"/>
    <p:sldId id="297" r:id="rId6"/>
    <p:sldId id="278" r:id="rId7"/>
    <p:sldId id="293" r:id="rId8"/>
    <p:sldId id="294" r:id="rId9"/>
    <p:sldId id="302" r:id="rId10"/>
    <p:sldId id="295" r:id="rId11"/>
    <p:sldId id="300" r:id="rId12"/>
    <p:sldId id="303" r:id="rId13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9" userDrawn="1">
          <p15:clr>
            <a:srgbClr val="A4A3A4"/>
          </p15:clr>
        </p15:guide>
        <p15:guide id="7" orient="horz" pos="1593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orient="horz" pos="368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orient="horz" pos="1026" userDrawn="1">
          <p15:clr>
            <a:srgbClr val="A4A3A4"/>
          </p15:clr>
        </p15:guide>
        <p15:guide id="12" orient="horz" pos="210" userDrawn="1">
          <p15:clr>
            <a:srgbClr val="A4A3A4"/>
          </p15:clr>
        </p15:guide>
        <p15:guide id="13" orient="horz" pos="4110" userDrawn="1">
          <p15:clr>
            <a:srgbClr val="A4A3A4"/>
          </p15:clr>
        </p15:guide>
        <p15:guide id="14" orient="horz" pos="3770" userDrawn="1">
          <p15:clr>
            <a:srgbClr val="A4A3A4"/>
          </p15:clr>
        </p15:guide>
        <p15:guide id="15" orient="horz" pos="1366" userDrawn="1">
          <p15:clr>
            <a:srgbClr val="A4A3A4"/>
          </p15:clr>
        </p15:guide>
        <p15:guide id="16" pos="619" userDrawn="1">
          <p15:clr>
            <a:srgbClr val="A4A3A4"/>
          </p15:clr>
        </p15:guide>
        <p15:guide id="17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75C3D7-A428-9623-5E0F-873297287F48}" name="Chalet Fabien" initials="CF" userId="S::FACH@intra.proinfirmis.ch::09a54636-b63a-4804-a540-a1905d104c17" providerId="AD"/>
  <p188:author id="{E7B14AE5-B632-945A-55B9-F29CA39879E1}" name="Martin Nora" initials="MN" userId="S::noma@intra.proinfirmis.ch::d06ea52f-6b36-4221-9bc1-12e74cf293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1" autoAdjust="0"/>
    <p:restoredTop sz="92034" autoAdjust="0"/>
  </p:normalViewPr>
  <p:slideViewPr>
    <p:cSldViewPr snapToGrid="0" showGuides="1">
      <p:cViewPr varScale="1">
        <p:scale>
          <a:sx n="106" d="100"/>
          <a:sy n="106" d="100"/>
        </p:scale>
        <p:origin x="456" y="102"/>
      </p:cViewPr>
      <p:guideLst>
        <p:guide orient="horz" pos="2160"/>
        <p:guide pos="302"/>
        <p:guide pos="7379"/>
        <p:guide orient="horz" pos="1593"/>
        <p:guide pos="3840"/>
        <p:guide orient="horz" pos="368"/>
        <p:guide orient="horz" pos="4042"/>
        <p:guide orient="horz" pos="1026"/>
        <p:guide orient="horz" pos="210"/>
        <p:guide orient="horz" pos="4110"/>
        <p:guide orient="horz" pos="3770"/>
        <p:guide orient="horz" pos="1366"/>
        <p:guide pos="619"/>
        <p:guide pos="7061"/>
      </p:guideLst>
    </p:cSldViewPr>
  </p:slideViewPr>
  <p:outlineViewPr>
    <p:cViewPr>
      <p:scale>
        <a:sx n="33" d="100"/>
        <a:sy n="33" d="100"/>
      </p:scale>
      <p:origin x="0" y="-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050D621-B9D4-49BA-BC47-6C9C2E0F5AF6}" type="datetimeFigureOut">
              <a:rPr lang="de-CH" smtClean="0"/>
              <a:t>01.03.2024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8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8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3469CD2-C1B2-4310-AEE3-90C582D458E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551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69CD2-C1B2-4310-AEE3-90C582D458E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069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69CD2-C1B2-4310-AEE3-90C582D458E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164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69CD2-C1B2-4310-AEE3-90C582D458E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673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7" y="1628775"/>
            <a:ext cx="11235267" cy="1008000"/>
          </a:xfrm>
        </p:spPr>
        <p:txBody>
          <a:bodyPr anchor="b" anchorCtr="0"/>
          <a:lstStyle>
            <a:lvl1pPr algn="l">
              <a:defRPr sz="3600"/>
            </a:lvl1pPr>
          </a:lstStyle>
          <a:p>
            <a:r>
              <a:rPr lang="de-CH" dirty="0"/>
              <a:t>Mastertitelformat </a:t>
            </a:r>
            <a:br>
              <a:rPr lang="de-CH" dirty="0"/>
            </a:br>
            <a:r>
              <a:rPr lang="de-CH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365" y="2808000"/>
            <a:ext cx="11235267" cy="362860"/>
          </a:xfrm>
        </p:spPr>
        <p:txBody>
          <a:bodyPr/>
          <a:lstStyle>
            <a:lvl1pPr marL="0" indent="0" algn="l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Formatvorlage des Untertitelmasters durch Klicken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2F1E8B4-D4BC-4730-A1DE-B08408B83D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367" y="3429000"/>
            <a:ext cx="11235267" cy="2988000"/>
          </a:xfrm>
          <a:solidFill>
            <a:srgbClr val="DCDCDC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EB37574-32BA-4009-9E9F-1BE49CB6F55C}"/>
              </a:ext>
            </a:extLst>
          </p:cNvPr>
          <p:cNvSpPr/>
          <p:nvPr userDrawn="1"/>
        </p:nvSpPr>
        <p:spPr>
          <a:xfrm>
            <a:off x="478367" y="6416625"/>
            <a:ext cx="11235267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FF06A4-F681-458A-A9DC-260668DCD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64" y="324000"/>
            <a:ext cx="211351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1D4DF4-40A5-4317-A103-EAD4F0ED6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 marL="360000" indent="-360000">
              <a:buFont typeface="+mj-lt"/>
              <a:buAutoNum type="arabicPeriod"/>
              <a:defRPr b="0"/>
            </a:lvl1pPr>
          </a:lstStyle>
          <a:p>
            <a:pPr lvl="0"/>
            <a:r>
              <a:rPr lang="de-CH" dirty="0"/>
              <a:t>Mastertextformat bearbeiten
Zweite Ebene
Dritte Ebene
Vierte Ebene
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963B0B-3E74-4EC8-9782-3B8584BA7A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61F1AD-6759-4E60-B143-7F42DD20AE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3049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09D1D1E-B166-4BB1-B8E7-FDDB4E40B1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lvl="0"/>
            <a:r>
              <a:rPr lang="de-CH" dirty="0"/>
              <a:t>Mastertextformat bearbeiten
Zweite Ebene
Dritte Ebene
Vierte Ebene
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FDF327-C695-471A-B11C-0F3F7ED44A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CA12A-549D-4C94-B8DB-C81A5751CB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805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FEDE9F8-A8A6-4048-82CC-D1A942B525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DCDCDC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39B53A-E73B-42B1-9D2E-738AE604348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475383-D7B4-4448-856C-67BCA30C58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59221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-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4AE3B94-5E39-41B8-A99E-A30456E9E7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2168525"/>
            <a:ext cx="5473700" cy="3816350"/>
          </a:xfrm>
        </p:spPr>
        <p:txBody>
          <a:bodyPr/>
          <a:lstStyle/>
          <a:p>
            <a:pPr lvl="0"/>
            <a:r>
              <a:rPr lang="de-CH" dirty="0"/>
              <a:t>Mastertextformat bearbeiten
Zweite Ebene
Dritte Ebene
Vierte Ebene
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15F9A253-53DD-4DAF-8190-DD0F02B10D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9937" y="2168525"/>
            <a:ext cx="5473700" cy="3816350"/>
          </a:xfrm>
        </p:spPr>
        <p:txBody>
          <a:bodyPr/>
          <a:lstStyle/>
          <a:p>
            <a:pPr lvl="0"/>
            <a:r>
              <a:rPr lang="de-CH" dirty="0"/>
              <a:t>Mastertextformat bearbeiten
Zweite Ebene
Dritte Ebene
Vierte Ebene
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FA05AF-E0B1-4C8A-8DF7-82A9AEC4D7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879215-F2D0-443F-B633-A162600B28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26740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4AE3B94-5E39-41B8-A99E-A30456E9E7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2168525"/>
            <a:ext cx="5473700" cy="3816350"/>
          </a:xfrm>
        </p:spPr>
        <p:txBody>
          <a:bodyPr/>
          <a:lstStyle/>
          <a:p>
            <a:pPr lvl="0"/>
            <a:r>
              <a:rPr lang="de-CH" dirty="0"/>
              <a:t>Mastertextformat bearbeiten
Zweite Ebene
Dritte Ebene
Vierte Ebene
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AC975F4-CD94-437B-B701-E2F1E6D1CD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9934" y="2168524"/>
            <a:ext cx="5473700" cy="3816000"/>
          </a:xfrm>
          <a:solidFill>
            <a:srgbClr val="DCDCDC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3CCF06-FA90-4F24-BF4F-E58B885992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6E234C-95A0-408D-98E1-80E1E22AA7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003703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D66A3F-D195-4F39-94B3-51DDDFDA7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49BB55-6927-461E-8D2E-05E5D143A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3881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ohne blauen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258101"/>
            <a:ext cx="11235267" cy="1041975"/>
          </a:xfrm>
        </p:spPr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FDF327-C695-471A-B11C-0F3F7ED44A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B97A64-0DC8-449B-B653-84F323D3E1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76E492-FF99-4401-98A0-D4E72EE8F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433" y="6295987"/>
            <a:ext cx="1303454" cy="3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7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ohne blauen Balk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259201"/>
            <a:ext cx="11235267" cy="1041975"/>
          </a:xfrm>
        </p:spPr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FDF327-C695-471A-B11C-0F3F7ED44A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FDF4CD-383B-468F-8A91-21479ECF7F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A9C6F5-0FE3-441C-B264-6C9EC7715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433" y="6295987"/>
            <a:ext cx="1303454" cy="352459"/>
          </a:xfrm>
          <a:prstGeom prst="rect">
            <a:avLst/>
          </a:prstGeom>
        </p:spPr>
      </p:pic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80BA2C8-6F18-4689-AFFC-C9F356760D0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276" y="1284975"/>
            <a:ext cx="687600" cy="6876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</a:ln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r>
              <a:rPr lang="de-CH" dirty="0"/>
              <a:t>Portraitbild</a:t>
            </a:r>
          </a:p>
        </p:txBody>
      </p:sp>
    </p:spTree>
    <p:extLst>
      <p:ext uri="{BB962C8B-B14F-4D97-AF65-F5344CB8AC3E}">
        <p14:creationId xmlns:p14="http://schemas.microsoft.com/office/powerpoint/2010/main" val="33284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586801"/>
            <a:ext cx="11235267" cy="1041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367" y="2168526"/>
            <a:ext cx="11235267" cy="3816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469D3-D758-4D66-B52B-335D0B00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549" y="6410324"/>
            <a:ext cx="9093203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6E1BC-0BF1-4586-8DE0-316908CC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10324"/>
            <a:ext cx="927099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Nr. </a:t>
            </a:r>
            <a:fld id="{0A6ABA92-B65E-42F5-BB28-73DA50746AED}" type="slidenum">
              <a:rPr lang="de-CH" smtClean="0"/>
              <a:pPr/>
              <a:t>‹N›</a:t>
            </a:fld>
            <a:r>
              <a:rPr lang="de-CH" dirty="0"/>
              <a:t> |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7B259BB-FB9E-4F66-8588-F6C94C1D3054}"/>
              </a:ext>
            </a:extLst>
          </p:cNvPr>
          <p:cNvSpPr/>
          <p:nvPr/>
        </p:nvSpPr>
        <p:spPr>
          <a:xfrm>
            <a:off x="478367" y="333375"/>
            <a:ext cx="11235267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4DA699-0182-48A2-A21E-D6A250BF74B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433" y="6295987"/>
            <a:ext cx="1303454" cy="3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54" r:id="rId7"/>
    <p:sldLayoutId id="2147483661" r:id="rId8"/>
    <p:sldLayoutId id="2147483662" r:id="rId9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ts val="26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5200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5200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1366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68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h/sessioneparlamentaredisabilita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h/sessioneparlamentaredisabilit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h/sessioneparlamentaredisabili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F727C-3E96-43D2-9E16-7BBA146AD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64" y="2257552"/>
            <a:ext cx="11235267" cy="1042378"/>
          </a:xfrm>
        </p:spPr>
        <p:txBody>
          <a:bodyPr/>
          <a:lstStyle/>
          <a:p>
            <a:r>
              <a:rPr lang="it-CH" dirty="0"/>
              <a:t>Sessione delle persone con disabilità </a:t>
            </a:r>
            <a:br>
              <a:rPr lang="it-CH" dirty="0"/>
            </a:br>
            <a:r>
              <a:rPr lang="it-CH" dirty="0"/>
              <a:t>5 giugno 2024, Cantone Ticino</a:t>
            </a:r>
            <a:br>
              <a:rPr lang="it-CH" dirty="0"/>
            </a:br>
            <a:r>
              <a:rPr lang="it-CH" dirty="0"/>
              <a:t/>
            </a:r>
            <a:br>
              <a:rPr lang="it-CH" dirty="0"/>
            </a:br>
            <a:r>
              <a:rPr lang="it-CH" sz="2800" dirty="0"/>
              <a:t>Aspetti organizzativi</a:t>
            </a:r>
          </a:p>
        </p:txBody>
      </p:sp>
      <p:pic>
        <p:nvPicPr>
          <p:cNvPr id="31" name="Bildplatzhalter 30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67141AC2-AE50-A396-EB2F-AC1C04FE20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3" b="11485"/>
          <a:stretch/>
        </p:blipFill>
        <p:spPr>
          <a:xfrm>
            <a:off x="478365" y="3429000"/>
            <a:ext cx="11235266" cy="2988000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1FAB97-3EB0-61A0-AC14-7D94A3F6E446}"/>
              </a:ext>
            </a:extLst>
          </p:cNvPr>
          <p:cNvSpPr txBox="1"/>
          <p:nvPr/>
        </p:nvSpPr>
        <p:spPr>
          <a:xfrm>
            <a:off x="6855516" y="6536640"/>
            <a:ext cx="4858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CH" sz="1200" dirty="0"/>
              <a:t>Amir Brunner e Simone Leuenberger a Palazzo federale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2D10527-30EF-FB28-C121-8A7A78647171}"/>
              </a:ext>
            </a:extLst>
          </p:cNvPr>
          <p:cNvSpPr txBox="1">
            <a:spLocks/>
          </p:cNvSpPr>
          <p:nvPr/>
        </p:nvSpPr>
        <p:spPr>
          <a:xfrm>
            <a:off x="378378" y="2293879"/>
            <a:ext cx="11235267" cy="12903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dirty="0"/>
              <a:t/>
            </a:r>
            <a:br>
              <a:rPr lang="it-CH" dirty="0"/>
            </a:br>
            <a:endParaRPr lang="it-C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0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C2295-A7B2-2AB9-1B1D-920E8D0B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Il </a:t>
            </a:r>
            <a:r>
              <a:rPr lang="fr-CH" dirty="0" err="1"/>
              <a:t>pubblico</a:t>
            </a:r>
            <a:endParaRPr lang="it-CH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9E1C78-E30C-CE2F-1C78-A1F40D4400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b="0" dirty="0"/>
              <a:t>Il 5 </a:t>
            </a:r>
            <a:r>
              <a:rPr lang="fr-CH" b="0" dirty="0" err="1"/>
              <a:t>giugno</a:t>
            </a:r>
            <a:r>
              <a:rPr lang="fr-CH" b="0" dirty="0"/>
              <a:t> </a:t>
            </a:r>
            <a:r>
              <a:rPr lang="fr-CH" b="0" dirty="0" err="1"/>
              <a:t>sarà</a:t>
            </a:r>
            <a:r>
              <a:rPr lang="fr-CH" b="0" dirty="0"/>
              <a:t> </a:t>
            </a:r>
            <a:r>
              <a:rPr lang="fr-CH" b="0" dirty="0" err="1"/>
              <a:t>possibile</a:t>
            </a:r>
            <a:r>
              <a:rPr lang="fr-CH" b="0" dirty="0"/>
              <a:t> </a:t>
            </a:r>
            <a:r>
              <a:rPr lang="fr-CH" b="0" dirty="0" err="1"/>
              <a:t>assistere</a:t>
            </a:r>
            <a:r>
              <a:rPr lang="fr-CH" b="0" dirty="0"/>
              <a:t> alla </a:t>
            </a:r>
            <a:r>
              <a:rPr lang="fr-CH" b="0" dirty="0" err="1"/>
              <a:t>Sessione</a:t>
            </a:r>
            <a:r>
              <a:rPr lang="fr-CH" b="0" dirty="0"/>
              <a:t> delle </a:t>
            </a:r>
            <a:r>
              <a:rPr lang="fr-CH" b="0" dirty="0" err="1"/>
              <a:t>persone</a:t>
            </a:r>
            <a:r>
              <a:rPr lang="fr-CH" b="0" dirty="0"/>
              <a:t> con </a:t>
            </a:r>
            <a:r>
              <a:rPr lang="fr-CH" b="0" dirty="0" err="1"/>
              <a:t>disabilità</a:t>
            </a:r>
            <a:r>
              <a:rPr lang="fr-CH" b="0" dirty="0"/>
              <a:t>:</a:t>
            </a:r>
          </a:p>
          <a:p>
            <a:endParaRPr lang="fr-CH" b="0" dirty="0"/>
          </a:p>
          <a:p>
            <a:pPr marL="522900" lvl="2" indent="-342900"/>
            <a:r>
              <a:rPr lang="fr-CH" b="0" dirty="0"/>
              <a:t>dalle tribune (</a:t>
            </a:r>
            <a:r>
              <a:rPr lang="fr-CH" b="0" dirty="0" err="1"/>
              <a:t>iscrizione</a:t>
            </a:r>
            <a:r>
              <a:rPr lang="fr-CH" b="0" dirty="0"/>
              <a:t> </a:t>
            </a:r>
            <a:r>
              <a:rPr lang="fr-CH" b="0" dirty="0" err="1"/>
              <a:t>auspicata</a:t>
            </a:r>
            <a:r>
              <a:rPr lang="fr-CH" b="0" dirty="0"/>
              <a:t>)</a:t>
            </a:r>
          </a:p>
          <a:p>
            <a:pPr marL="522900" lvl="2" indent="-342900"/>
            <a:r>
              <a:rPr lang="fr-CH" b="0" dirty="0"/>
              <a:t>online (streaming) </a:t>
            </a:r>
          </a:p>
          <a:p>
            <a:pPr lvl="2" indent="0">
              <a:buNone/>
            </a:pPr>
            <a:r>
              <a:rPr lang="fr-CH" dirty="0"/>
              <a:t>La </a:t>
            </a:r>
            <a:r>
              <a:rPr lang="fr-CH" dirty="0" err="1"/>
              <a:t>S</a:t>
            </a:r>
            <a:r>
              <a:rPr lang="fr-CH" dirty="0" err="1" smtClean="0"/>
              <a:t>essione</a:t>
            </a:r>
            <a:r>
              <a:rPr lang="fr-CH" dirty="0" smtClean="0"/>
              <a:t> </a:t>
            </a:r>
            <a:r>
              <a:rPr lang="fr-CH" dirty="0" err="1"/>
              <a:t>sarà</a:t>
            </a:r>
            <a:r>
              <a:rPr lang="fr-CH" dirty="0"/>
              <a:t> </a:t>
            </a:r>
            <a:r>
              <a:rPr lang="fr-CH" dirty="0" err="1"/>
              <a:t>trasmessa</a:t>
            </a:r>
            <a:r>
              <a:rPr lang="fr-CH" dirty="0"/>
              <a:t> senza </a:t>
            </a:r>
            <a:r>
              <a:rPr lang="fr-CH" dirty="0" err="1"/>
              <a:t>barriere</a:t>
            </a:r>
            <a:r>
              <a:rPr lang="fr-CH" dirty="0"/>
              <a:t> con </a:t>
            </a:r>
            <a:r>
              <a:rPr lang="fr-CH" dirty="0" err="1"/>
              <a:t>sottotitoli</a:t>
            </a:r>
            <a:r>
              <a:rPr lang="fr-CH" dirty="0"/>
              <a:t> e </a:t>
            </a:r>
            <a:r>
              <a:rPr lang="fr-CH" dirty="0" err="1"/>
              <a:t>traduzione</a:t>
            </a:r>
            <a:r>
              <a:rPr lang="fr-CH" dirty="0"/>
              <a:t> </a:t>
            </a:r>
            <a:r>
              <a:rPr lang="fr-CH" dirty="0" err="1"/>
              <a:t>nella</a:t>
            </a:r>
            <a:r>
              <a:rPr lang="fr-CH" dirty="0"/>
              <a:t> lingua dei </a:t>
            </a:r>
            <a:r>
              <a:rPr lang="fr-CH" dirty="0" err="1"/>
              <a:t>segni</a:t>
            </a:r>
            <a:r>
              <a:rPr lang="fr-CH" dirty="0"/>
              <a:t>. </a:t>
            </a:r>
            <a:endParaRPr lang="fr-CH" b="0" dirty="0"/>
          </a:p>
          <a:p>
            <a:pPr lvl="2" indent="0">
              <a:buNone/>
            </a:pPr>
            <a:endParaRPr lang="fr-CH" dirty="0"/>
          </a:p>
          <a:p>
            <a:pPr lvl="2" indent="0">
              <a:buNone/>
            </a:pPr>
            <a:endParaRPr lang="fr-CH" b="0" dirty="0"/>
          </a:p>
          <a:p>
            <a:pPr lvl="2" indent="0">
              <a:buNone/>
            </a:pPr>
            <a:endParaRPr lang="fr-CH" dirty="0"/>
          </a:p>
          <a:p>
            <a:pPr lvl="2" indent="0">
              <a:buNone/>
            </a:pPr>
            <a:r>
              <a:rPr lang="it-CH" b="0" dirty="0"/>
              <a:t>Ulteriori informazioni:</a:t>
            </a:r>
          </a:p>
          <a:p>
            <a:pPr lvl="2" indent="0" algn="ctr">
              <a:buNone/>
            </a:pPr>
            <a:r>
              <a:rPr lang="it-CH" dirty="0">
                <a:hlinkClick r:id="rId2"/>
              </a:rPr>
              <a:t>www.ti.ch/sessioneparlamentaredisabilita</a:t>
            </a: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1E0CD6-8B5F-D737-E6FD-857F76A0D0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10</a:t>
            </a:fld>
            <a:r>
              <a:rPr lang="de-CH"/>
              <a:t> |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475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02DF5-7E0A-3010-F462-B1FF12E6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Svolgimento</a:t>
            </a:r>
            <a:r>
              <a:rPr lang="fr-CH" dirty="0"/>
              <a:t> </a:t>
            </a:r>
            <a:r>
              <a:rPr lang="fr-CH" dirty="0" err="1"/>
              <a:t>della</a:t>
            </a:r>
            <a:r>
              <a:rPr lang="fr-CH" dirty="0"/>
              <a:t> </a:t>
            </a:r>
            <a:r>
              <a:rPr lang="fr-CH" dirty="0" err="1"/>
              <a:t>S</a:t>
            </a:r>
            <a:r>
              <a:rPr lang="fr-CH" dirty="0" err="1" smtClean="0"/>
              <a:t>essione</a:t>
            </a:r>
            <a:endParaRPr lang="it-CH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8E9071-9903-9317-2157-521131885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CH" b="0" dirty="0"/>
              <a:t>12:30		Arrivo dei parlamentari e benvenuto</a:t>
            </a:r>
          </a:p>
          <a:p>
            <a:pPr>
              <a:lnSpc>
                <a:spcPct val="150000"/>
              </a:lnSpc>
            </a:pPr>
            <a:r>
              <a:rPr lang="it-CH" b="0" dirty="0"/>
              <a:t>14:00		Inizio della sessione e discorsi di benvenuto</a:t>
            </a:r>
          </a:p>
          <a:p>
            <a:pPr lvl="1">
              <a:lnSpc>
                <a:spcPct val="150000"/>
              </a:lnSpc>
            </a:pPr>
            <a:r>
              <a:rPr lang="it-CH" b="0" dirty="0"/>
              <a:t>14:30		Interventi dei parlamentari e votazioni</a:t>
            </a:r>
          </a:p>
          <a:p>
            <a:pPr>
              <a:lnSpc>
                <a:spcPct val="150000"/>
              </a:lnSpc>
            </a:pPr>
            <a:r>
              <a:rPr lang="it-CH" b="0" dirty="0"/>
              <a:t>15:45		Pausa</a:t>
            </a:r>
          </a:p>
          <a:p>
            <a:pPr>
              <a:lnSpc>
                <a:spcPct val="150000"/>
              </a:lnSpc>
            </a:pPr>
            <a:r>
              <a:rPr lang="it-CH" b="0" dirty="0"/>
              <a:t>16:15		Interventi dei parlamentari e votazioni</a:t>
            </a:r>
          </a:p>
          <a:p>
            <a:pPr>
              <a:lnSpc>
                <a:spcPct val="150000"/>
              </a:lnSpc>
            </a:pPr>
            <a:r>
              <a:rPr lang="it-CH" b="0" dirty="0"/>
              <a:t>17:30		Intervento conclusivo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1E0EEB-00C9-6163-1596-B139236086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11</a:t>
            </a:fld>
            <a:r>
              <a:rPr lang="de-CH"/>
              <a:t> |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483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7A3B6-5468-387A-B067-45CAB209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85CA21-285C-37EE-C166-10A922E85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b="0" dirty="0"/>
              <a:t>Per </a:t>
            </a:r>
            <a:r>
              <a:rPr lang="fr-CH" b="0" dirty="0" err="1"/>
              <a:t>ulteriori</a:t>
            </a:r>
            <a:r>
              <a:rPr lang="fr-CH" b="0" dirty="0"/>
              <a:t> </a:t>
            </a:r>
            <a:r>
              <a:rPr lang="fr-CH" b="0" dirty="0" err="1"/>
              <a:t>informazioni</a:t>
            </a:r>
            <a:endParaRPr lang="fr-CH" b="0" dirty="0"/>
          </a:p>
          <a:p>
            <a:endParaRPr lang="fr-CH" b="0" dirty="0"/>
          </a:p>
          <a:p>
            <a:endParaRPr lang="fr-CH" b="0" dirty="0"/>
          </a:p>
          <a:p>
            <a:pPr algn="ctr"/>
            <a:r>
              <a:rPr lang="it-CH" sz="2800" b="0" dirty="0">
                <a:hlinkClick r:id="rId2"/>
              </a:rPr>
              <a:t>www.ti.ch/sessioneparlamentaredisabilita</a:t>
            </a:r>
            <a:endParaRPr lang="it-CH" sz="2800" b="0" dirty="0"/>
          </a:p>
          <a:p>
            <a:endParaRPr lang="it-CH" b="0" dirty="0"/>
          </a:p>
          <a:p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628013-95E6-5268-A63A-EFBCE2E768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12</a:t>
            </a:fld>
            <a:r>
              <a:rPr lang="de-CH"/>
              <a:t> |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522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557DB-A149-8A8F-08C7-2B8E1457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Aspetti organizzativi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22DAA6-50D5-8DAF-0D4B-D726A9927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it-CH" b="0" dirty="0"/>
          </a:p>
          <a:p>
            <a:pPr marL="0" indent="0">
              <a:buNone/>
            </a:pPr>
            <a:endParaRPr lang="it-CH" b="0" dirty="0"/>
          </a:p>
          <a:p>
            <a:pPr marL="0" indent="0">
              <a:buNone/>
            </a:pPr>
            <a:r>
              <a:rPr lang="it-CH" b="0" dirty="0"/>
              <a:t>Mercoledì 5 giugno 2024</a:t>
            </a:r>
          </a:p>
          <a:p>
            <a:pPr marL="0" indent="0">
              <a:buNone/>
            </a:pPr>
            <a:endParaRPr lang="it-CH" b="0" dirty="0"/>
          </a:p>
          <a:p>
            <a:pPr marL="0" indent="0">
              <a:buNone/>
            </a:pPr>
            <a:r>
              <a:rPr lang="it-CH" b="0" dirty="0"/>
              <a:t>Lavori parlamentari:	14:00 – 17:30</a:t>
            </a:r>
          </a:p>
          <a:p>
            <a:pPr marL="0" indent="0">
              <a:buNone/>
            </a:pPr>
            <a:endParaRPr lang="it-CH" b="0" dirty="0"/>
          </a:p>
          <a:p>
            <a:pPr marL="0" indent="0">
              <a:buNone/>
            </a:pPr>
            <a:r>
              <a:rPr lang="it-CH" b="0" dirty="0"/>
              <a:t>Sala del Gran Consiglio, Bellinzona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5ADA92-152A-4972-288D-3DA7595E3B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2</a:t>
            </a:fld>
            <a:r>
              <a:rPr lang="de-CH"/>
              <a:t> |</a:t>
            </a:r>
            <a:endParaRPr lang="de-CH" dirty="0"/>
          </a:p>
        </p:txBody>
      </p:sp>
      <p:pic>
        <p:nvPicPr>
          <p:cNvPr id="17" name="Segnaposto immagine 16" descr="Immagine che contiene interno, arredo, muro, sedia&#10;&#10;Descrizione generata automaticamente">
            <a:extLst>
              <a:ext uri="{FF2B5EF4-FFF2-40B4-BE49-F238E27FC236}">
                <a16:creationId xmlns:a16="http://schemas.microsoft.com/office/drawing/2014/main" id="{7C11426E-B3A3-5C4E-F2E4-FD8C6EAAF4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2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343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74350D9-DBC3-3F20-4FD8-A39418EA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Organizzatori del progetto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72CA691-4C57-E675-59FB-8B4B53FAE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CH" b="0" dirty="0"/>
              <a:t>Organizzazione demandata a Pro Infirmis sulla base dell’esperienza fatta a Berna nel 2023</a:t>
            </a:r>
          </a:p>
          <a:p>
            <a:endParaRPr lang="it-CH" b="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La </a:t>
            </a:r>
            <a:r>
              <a:rPr lang="it-CH" b="0" dirty="0" smtClean="0"/>
              <a:t>Sessione </a:t>
            </a:r>
            <a:r>
              <a:rPr lang="it-CH" b="0" dirty="0"/>
              <a:t>ha occupato il 22 percento dei seggi parlamentari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CH" b="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I membri hanno approvato una risoluzione sul tema della partecipazione politica e dei diritti politici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CFF15C-89EB-4C0A-5DBA-A1820AF0F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3</a:t>
            </a:fld>
            <a:r>
              <a:rPr lang="de-CH"/>
              <a:t> |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22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C8080F-64FA-87E7-E9E6-9353BB48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Svolgimento</a:t>
            </a:r>
            <a:r>
              <a:rPr lang="fr-CH" dirty="0"/>
              <a:t> dei </a:t>
            </a:r>
            <a:r>
              <a:rPr lang="fr-CH" dirty="0" err="1"/>
              <a:t>lavori</a:t>
            </a:r>
            <a:endParaRPr lang="it-CH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283401-E36F-1E1B-E70D-10CFFB77B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Una </a:t>
            </a:r>
            <a:r>
              <a:rPr lang="it-CH" dirty="0"/>
              <a:t>C</a:t>
            </a:r>
            <a:r>
              <a:rPr lang="it-CH" dirty="0" smtClean="0"/>
              <a:t>ommissione</a:t>
            </a:r>
            <a:r>
              <a:rPr lang="it-CH" b="0" dirty="0" smtClean="0"/>
              <a:t> </a:t>
            </a:r>
            <a:r>
              <a:rPr lang="it-CH" b="0" dirty="0"/>
              <a:t>è stata incaricata di definire i temi di discussione</a:t>
            </a:r>
          </a:p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CH" b="0" dirty="0"/>
          </a:p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I </a:t>
            </a:r>
            <a:r>
              <a:rPr lang="it-CH" dirty="0"/>
              <a:t>parlamentari </a:t>
            </a:r>
            <a:r>
              <a:rPr lang="it-CH" b="0" dirty="0"/>
              <a:t>discutono e votano questi temi</a:t>
            </a:r>
          </a:p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CH" b="0" dirty="0"/>
          </a:p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Sarà redatto un documento con le rivendicazioni delle persone con disabilità</a:t>
            </a:r>
          </a:p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CH" b="0" dirty="0"/>
          </a:p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Il documento sarà trasmesso all’Ufficio presidenziale del Gran Consiglio e al Consiglio di Stato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EDBB76-DA26-4C7B-00EC-ADBF2ABC4D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4</a:t>
            </a:fld>
            <a:r>
              <a:rPr lang="de-CH"/>
              <a:t> |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708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8F073-759C-80D5-7D83-3C892D01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 </a:t>
            </a:r>
            <a:r>
              <a:rPr lang="fr-CH" dirty="0" err="1"/>
              <a:t>Commissione</a:t>
            </a:r>
            <a:endParaRPr lang="it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B2ECE6-73BA-C43A-FDB8-AFD4A75A24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5</a:t>
            </a:fld>
            <a:r>
              <a:rPr lang="de-CH"/>
              <a:t> |</a:t>
            </a:r>
            <a:endParaRPr lang="de-CH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84C6CF68-958B-2166-6033-EEF225E3C56A}"/>
              </a:ext>
            </a:extLst>
          </p:cNvPr>
          <p:cNvSpPr txBox="1">
            <a:spLocks/>
          </p:cNvSpPr>
          <p:nvPr/>
        </p:nvSpPr>
        <p:spPr>
          <a:xfrm>
            <a:off x="478367" y="2168525"/>
            <a:ext cx="1123527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520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2520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b="0"/>
              <a:t>La Commissione è composta da</a:t>
            </a:r>
          </a:p>
          <a:p>
            <a:endParaRPr lang="it-CH" dirty="0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D28B7D14-C66B-76B3-37F2-6673F4B71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21923"/>
              </p:ext>
            </p:extLst>
          </p:nvPr>
        </p:nvGraphicFramePr>
        <p:xfrm>
          <a:off x="838198" y="2863091"/>
          <a:ext cx="10515600" cy="340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1063487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294022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25298894"/>
                    </a:ext>
                  </a:extLst>
                </a:gridCol>
              </a:tblGrid>
              <a:tr h="3408108">
                <a:tc>
                  <a:txBody>
                    <a:bodyPr/>
                    <a:lstStyle/>
                    <a:p>
                      <a:pPr algn="ctr"/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CH" dirty="0">
                          <a:solidFill>
                            <a:schemeClr val="tx1"/>
                          </a:solidFill>
                        </a:rPr>
                        <a:t>Denise Carniel</a:t>
                      </a: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Romolo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Pignone</a:t>
                      </a:r>
                      <a:endParaRPr lang="fr-CH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CH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Manuele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Bertoli</a:t>
                      </a:r>
                    </a:p>
                    <a:p>
                      <a:pPr algn="ctr"/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presidente</a:t>
                      </a:r>
                      <a:endParaRPr lang="it-CH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709136"/>
                  </a:ext>
                </a:extLst>
              </a:tr>
            </a:tbl>
          </a:graphicData>
        </a:graphic>
      </p:graphicFrame>
      <p:pic>
        <p:nvPicPr>
          <p:cNvPr id="16" name="Immagine 15" descr="Immagine che contiene Viso umano, sorriso, persona, vestiti&#10;&#10;Descrizione generata automaticamente">
            <a:extLst>
              <a:ext uri="{FF2B5EF4-FFF2-40B4-BE49-F238E27FC236}">
                <a16:creationId xmlns:a16="http://schemas.microsoft.com/office/drawing/2014/main" id="{0BF82730-250C-4B1C-6B8E-5350D4F16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r="20510"/>
          <a:stretch/>
        </p:blipFill>
        <p:spPr>
          <a:xfrm>
            <a:off x="8076944" y="2412696"/>
            <a:ext cx="3054044" cy="3137052"/>
          </a:xfrm>
          <a:prstGeom prst="rect">
            <a:avLst/>
          </a:prstGeom>
        </p:spPr>
      </p:pic>
      <p:pic>
        <p:nvPicPr>
          <p:cNvPr id="17" name="Immagine 16" descr="Immagine che contiene Viso umano, persona, vestiti, Fronte&#10;&#10;Descrizione generata automaticamente">
            <a:extLst>
              <a:ext uri="{FF2B5EF4-FFF2-40B4-BE49-F238E27FC236}">
                <a16:creationId xmlns:a16="http://schemas.microsoft.com/office/drawing/2014/main" id="{63C7F4BA-625D-440A-C69B-E470B2D78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65" y="2699658"/>
            <a:ext cx="2740269" cy="2875036"/>
          </a:xfrm>
          <a:prstGeom prst="rect">
            <a:avLst/>
          </a:prstGeom>
        </p:spPr>
      </p:pic>
      <p:pic>
        <p:nvPicPr>
          <p:cNvPr id="7" name="Immagine 6" descr="Immagine che contiene vestiti, persona, Viso umano, collo&#10;&#10;Descrizione generata automaticamente">
            <a:extLst>
              <a:ext uri="{FF2B5EF4-FFF2-40B4-BE49-F238E27FC236}">
                <a16:creationId xmlns:a16="http://schemas.microsoft.com/office/drawing/2014/main" id="{A15DD40C-82D4-DF19-8160-6872462CA7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r="19755" b="30813"/>
          <a:stretch/>
        </p:blipFill>
        <p:spPr>
          <a:xfrm>
            <a:off x="1397150" y="2748912"/>
            <a:ext cx="2530322" cy="28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A7B3F-8785-4BA8-ADA1-89623EB4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La Commissione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C294E6-2DFE-45C0-AA18-200FBAD4BA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367" y="2168525"/>
            <a:ext cx="11235270" cy="3816350"/>
          </a:xfrm>
        </p:spPr>
        <p:txBody>
          <a:bodyPr/>
          <a:lstStyle/>
          <a:p>
            <a:r>
              <a:rPr lang="it-CH" dirty="0"/>
              <a:t>Compiti della Commissione</a:t>
            </a:r>
          </a:p>
          <a:p>
            <a:pPr marL="361950" indent="-361950"/>
            <a:endParaRPr lang="it-CH" dirty="0"/>
          </a:p>
          <a:p>
            <a:pPr marL="361950" lvl="2" indent="-361950">
              <a:buClr>
                <a:srgbClr val="C00000"/>
              </a:buClr>
            </a:pPr>
            <a:r>
              <a:rPr lang="it-CH" dirty="0"/>
              <a:t>Redigere il documento che sarà sottoposto ai parlamentari</a:t>
            </a:r>
          </a:p>
          <a:p>
            <a:pPr marL="180000" lvl="3" indent="0">
              <a:buNone/>
            </a:pPr>
            <a:endParaRPr lang="it-CH" dirty="0"/>
          </a:p>
          <a:p>
            <a:pPr marL="361950" lvl="2" indent="-361950">
              <a:buClr>
                <a:srgbClr val="C00000"/>
              </a:buClr>
            </a:pPr>
            <a:r>
              <a:rPr lang="it-CH" dirty="0"/>
              <a:t>Selezionare gli emendamenti alla risoluzione che saranno discussi e votati durante la </a:t>
            </a:r>
            <a:r>
              <a:rPr lang="it-CH" dirty="0" smtClean="0"/>
              <a:t>Sessione</a:t>
            </a:r>
            <a:endParaRPr lang="it-CH" dirty="0"/>
          </a:p>
          <a:p>
            <a:pPr lvl="2">
              <a:buClrTx/>
            </a:pPr>
            <a:endParaRPr lang="it-CH" dirty="0"/>
          </a:p>
          <a:p>
            <a:pPr lvl="2">
              <a:buClrTx/>
            </a:pPr>
            <a:endParaRPr lang="it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C20450-8937-4D66-BF13-09F5780B67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it-CH" dirty="0"/>
              <a:t>N. </a:t>
            </a:r>
            <a:fld id="{0A6ABA92-B65E-42F5-BB28-73DA50746AED}" type="slidenum">
              <a:rPr lang="it-CH" smtClean="0"/>
              <a:pPr/>
              <a:t>6</a:t>
            </a:fld>
            <a:r>
              <a:rPr lang="it-CH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35684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7AC6A7E-9144-CDBF-0CC7-92423010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Il </a:t>
            </a:r>
            <a:r>
              <a:rPr lang="fr-CH" dirty="0" err="1"/>
              <a:t>P</a:t>
            </a:r>
            <a:r>
              <a:rPr lang="fr-CH" dirty="0" err="1" smtClean="0"/>
              <a:t>arlamento</a:t>
            </a:r>
            <a:endParaRPr lang="it-CH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145644A-735E-9E2F-CD52-065049174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Composto da circa 30 persone con disabilità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Maggiorenni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Residenti in Ticino</a:t>
            </a:r>
          </a:p>
          <a:p>
            <a:endParaRPr lang="it-CH" dirty="0"/>
          </a:p>
          <a:p>
            <a:endParaRPr lang="it-CH" dirty="0"/>
          </a:p>
          <a:p>
            <a:pPr algn="ctr"/>
            <a:r>
              <a:rPr lang="it-CH" dirty="0"/>
              <a:t>Candidature possibili entro il 24 marzo 2024</a:t>
            </a:r>
          </a:p>
          <a:p>
            <a:pPr algn="ctr"/>
            <a:r>
              <a:rPr lang="it-CH" dirty="0"/>
              <a:t>tramite il sito web</a:t>
            </a:r>
          </a:p>
          <a:p>
            <a:pPr algn="ctr"/>
            <a:endParaRPr lang="it-CH" dirty="0"/>
          </a:p>
          <a:p>
            <a:pPr algn="ctr"/>
            <a:r>
              <a:rPr lang="it-CH" dirty="0">
                <a:hlinkClick r:id="rId3"/>
              </a:rPr>
              <a:t>www.ti.ch/sessioneparlamentaredisabilita</a:t>
            </a:r>
            <a:endParaRPr lang="it-CH" dirty="0"/>
          </a:p>
          <a:p>
            <a:endParaRPr lang="it-CH" dirty="0"/>
          </a:p>
          <a:p>
            <a:endParaRPr lang="it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00D1AD-2FED-827C-070F-54D81676D3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7</a:t>
            </a:fld>
            <a:r>
              <a:rPr lang="de-CH"/>
              <a:t> |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567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69409-07A0-A4B5-E31B-4E12CA2E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Il </a:t>
            </a:r>
            <a:r>
              <a:rPr lang="fr-CH" dirty="0" err="1"/>
              <a:t>P</a:t>
            </a:r>
            <a:r>
              <a:rPr lang="fr-CH" dirty="0" err="1" smtClean="0"/>
              <a:t>arlamento</a:t>
            </a:r>
            <a:endParaRPr lang="it-CH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18336-A12C-8B09-B888-A167C0D66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2168526"/>
            <a:ext cx="11235267" cy="3996300"/>
          </a:xfrm>
        </p:spPr>
        <p:txBody>
          <a:bodyPr/>
          <a:lstStyle/>
          <a:p>
            <a:r>
              <a:rPr lang="it-CH" dirty="0"/>
              <a:t>Compiti dei parlamentari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b="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Partecipare ad una seduta di preparazione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b="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Proporre emendamenti al documento sottoposto dalla Commissione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b="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Partecipare alla </a:t>
            </a:r>
            <a:r>
              <a:rPr lang="it-CH" b="0" dirty="0" smtClean="0"/>
              <a:t>Sessione </a:t>
            </a:r>
            <a:r>
              <a:rPr lang="it-CH" b="0" dirty="0"/>
              <a:t>del 5 giugno e motivare una propria proposta di emendamento al documento (scelte dalla Commissione)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A0CA49-602A-D3DC-27F9-B8D21F8A4B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8</a:t>
            </a:fld>
            <a:r>
              <a:rPr lang="de-CH"/>
              <a:t> |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834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80BC6-F575-6967-C832-6F02A862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Il </a:t>
            </a:r>
            <a:r>
              <a:rPr lang="fr-CH" dirty="0" err="1"/>
              <a:t>P</a:t>
            </a:r>
            <a:r>
              <a:rPr lang="fr-CH" dirty="0" err="1" smtClean="0"/>
              <a:t>arlamento</a:t>
            </a:r>
            <a:endParaRPr lang="it-CH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6B8FB1-FDAF-7F7A-1F9B-659018164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CH" dirty="0"/>
              <a:t>Perché candidarsi?</a:t>
            </a:r>
          </a:p>
          <a:p>
            <a:endParaRPr lang="it-CH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Per avere un’occasione e uno spazio per esprimere le proprie opinioni, esigenze e preoccupazioni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b="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CH" b="0" dirty="0"/>
              <a:t>Per proporre soluzioni per migliorare la qualità di vita di tutte le persone con disabilità e l’inclusione nella società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BC14D8-1257-7D39-98C3-6041608104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/>
              <a:t>Nr. </a:t>
            </a:r>
            <a:fld id="{0A6ABA92-B65E-42F5-BB28-73DA50746AED}" type="slidenum">
              <a:rPr lang="de-CH" smtClean="0"/>
              <a:pPr/>
              <a:t>9</a:t>
            </a:fld>
            <a:r>
              <a:rPr lang="de-CH"/>
              <a:t> |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2906572"/>
      </p:ext>
    </p:extLst>
  </p:cSld>
  <p:clrMapOvr>
    <a:masterClrMapping/>
  </p:clrMapOvr>
</p:sld>
</file>

<file path=ppt/theme/theme1.xml><?xml version="1.0" encoding="utf-8"?>
<a:theme xmlns:a="http://schemas.openxmlformats.org/drawingml/2006/main" name="Pi_de_PPT_Template_mit_Musterseiten">
  <a:themeElements>
    <a:clrScheme name="Pro Infirmis Colors">
      <a:dk1>
        <a:sysClr val="windowText" lastClr="000000"/>
      </a:dk1>
      <a:lt1>
        <a:sysClr val="window" lastClr="FFFFFF"/>
      </a:lt1>
      <a:dk2>
        <a:srgbClr val="008481"/>
      </a:dk2>
      <a:lt2>
        <a:srgbClr val="FFFFFF"/>
      </a:lt2>
      <a:accent1>
        <a:srgbClr val="B5003C"/>
      </a:accent1>
      <a:accent2>
        <a:srgbClr val="C8D300"/>
      </a:accent2>
      <a:accent3>
        <a:srgbClr val="005C7E"/>
      </a:accent3>
      <a:accent4>
        <a:srgbClr val="BBBBA0"/>
      </a:accent4>
      <a:accent5>
        <a:srgbClr val="64C2CB"/>
      </a:accent5>
      <a:accent6>
        <a:srgbClr val="D45D7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900"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o Infirmis Colors">
        <a:dk1>
          <a:sysClr val="windowText" lastClr="000000"/>
        </a:dk1>
        <a:lt1>
          <a:sysClr val="window" lastClr="FFFFFF"/>
        </a:lt1>
        <a:dk2>
          <a:srgbClr val="008481"/>
        </a:dk2>
        <a:lt2>
          <a:srgbClr val="FFFFFF"/>
        </a:lt2>
        <a:accent1>
          <a:srgbClr val="B5003C"/>
        </a:accent1>
        <a:accent2>
          <a:srgbClr val="C8D300"/>
        </a:accent2>
        <a:accent3>
          <a:srgbClr val="005C7E"/>
        </a:accent3>
        <a:accent4>
          <a:srgbClr val="BBBBA0"/>
        </a:accent4>
        <a:accent5>
          <a:srgbClr val="64C2CB"/>
        </a:accent5>
        <a:accent6>
          <a:srgbClr val="D45D7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_de_PPT_Template_leer_16-9" id="{5AA10706-1CC8-42DE-81A3-09D33BEFECAA}" vid="{3AAE7861-D9B5-493D-911A-AEDBE59A8A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Pi_de_PPT_Template_leer</Template>
  <TotalTime>5</TotalTime>
  <Words>415</Words>
  <Application>Microsoft Office PowerPoint</Application>
  <PresentationFormat>Widescreen</PresentationFormat>
  <Paragraphs>547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Pi_de_PPT_Template_mit_Musterseiten</vt:lpstr>
      <vt:lpstr>Sessione delle persone con disabilità  5 giugno 2024, Cantone Ticino  Aspetti organizzativi</vt:lpstr>
      <vt:lpstr>Aspetti organizzativi</vt:lpstr>
      <vt:lpstr>Organizzatori del progetto</vt:lpstr>
      <vt:lpstr>Svolgimento dei lavori</vt:lpstr>
      <vt:lpstr>La Commissione</vt:lpstr>
      <vt:lpstr>La Commissione</vt:lpstr>
      <vt:lpstr>Il Parlamento</vt:lpstr>
      <vt:lpstr>Il Parlamento</vt:lpstr>
      <vt:lpstr>Il Parlamento</vt:lpstr>
      <vt:lpstr>Il pubblico</vt:lpstr>
      <vt:lpstr>Svolgimento della Sessione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Behindertensession 24. März 2023 Session du handicap 24 mars 2023</dc:title>
  <dc:creator>Schueepp Philipp</dc:creator>
  <cp:lastModifiedBy>Varini Diego</cp:lastModifiedBy>
  <cp:revision>128</cp:revision>
  <cp:lastPrinted>2022-10-26T08:36:23Z</cp:lastPrinted>
  <dcterms:created xsi:type="dcterms:W3CDTF">2022-10-10T09:15:28Z</dcterms:created>
  <dcterms:modified xsi:type="dcterms:W3CDTF">2024-03-01T12:24:30Z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</Properties>
</file>